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A612C-68F0-4B17-B11E-CCB4DBE0233F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E2650-9D9A-4471-83A4-0EDB7DB26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392A3-A51D-4D88-850F-BC8724F2D1CD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9E472-D985-4256-A89B-D83F0D5B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0"/>
          <p:cNvSpPr>
            <a:spLocks noChangeShapeType="1"/>
          </p:cNvSpPr>
          <p:nvPr/>
        </p:nvSpPr>
        <p:spPr bwMode="auto">
          <a:xfrm>
            <a:off x="533400" y="2819400"/>
            <a:ext cx="8001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IT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01000" cy="1000125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685087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fld id="{80BDB766-9026-4D8D-A05A-08C6299A8DD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033BFA-B02C-49CF-A4C7-A9DF3E019321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40BAD7-E0C5-4FAA-8D04-C2EAAD11FF4E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DD437-247D-482F-A77D-B170B63B6D45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5EBF5-5107-4C9F-A3DC-0CC7A7B7E1C0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624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E8F64F-1676-4CDD-BAFE-99DCB31FC30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01B8A-9CD9-418F-AC66-8041BA0D76B8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2EB487-EC04-402F-B072-469410F281E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639391-CC29-4134-AF76-DB3281A4E5C8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9F1DB-DB3E-41C6-A5F5-1FD3208861FD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E94B8-E5CF-4202-80C2-A4B15D36A651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DB368-7563-4D26-81B3-FD35324CEA9E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E7175F-972D-4E32-843E-24071A236813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937FE-8D32-42CE-92CD-AF844ED82576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624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fld id="{730EA060-2B53-4D06-8806-0DCA9E5F507A}" type="datetime1">
              <a:rPr lang="en-US" smtClean="0"/>
              <a:pPr/>
              <a:t>1/10/2011</a:t>
            </a:fld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EFC55C-4CE9-4164-B08C-E27CAA119A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IT 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05600" y="381000"/>
            <a:ext cx="19145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rgbClr val="000066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rgbClr val="000066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Maintenance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/>
              <a:t>What does “CRT” stand for?</a:t>
            </a:r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24600"/>
            <a:ext cx="3962400" cy="304800"/>
          </a:xfrm>
        </p:spPr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Cathode ray tube (CRT)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172200"/>
            <a:ext cx="4572000" cy="457200"/>
          </a:xfrm>
        </p:spPr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CRT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monitors have a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cathode ray tube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(CRT), which is a vacuum tube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end of this tube is a slender cylinder that 	    consists of three electron guns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wide end of the CRT is the display screen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fig18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267200"/>
            <a:ext cx="29464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A50021"/>
                </a:solidFill>
                <a:latin typeface="Tahoma" pitchFamily="34" charset="0"/>
              </a:rPr>
              <a:t>Opening up a monitor can be deadly!</a:t>
            </a:r>
          </a:p>
          <a:p>
            <a:pPr algn="just">
              <a:spcBef>
                <a:spcPct val="20000"/>
              </a:spcBef>
            </a:pPr>
            <a:endParaRPr lang="en-US" sz="3200" b="1" dirty="0">
              <a:solidFill>
                <a:srgbClr val="A50021"/>
              </a:solidFill>
              <a:latin typeface="Tahoma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n-US" sz="2400" b="1" dirty="0">
                <a:solidFill>
                  <a:srgbClr val="A50021"/>
                </a:solidFill>
                <a:latin typeface="Tahoma" pitchFamily="34" charset="0"/>
              </a:rPr>
              <a:t>Even when the power is disconnected, certain components inside a monitor retain a substantial voltage for an extended period of time. If you accidentally short one of the components, it could actually kill you!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4572000" cy="457200"/>
          </a:xfrm>
        </p:spPr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When power is applied to one or more of the electron guns, a stream of electrons is generated</a:t>
            </a:r>
          </a:p>
          <a:p>
            <a:endParaRPr lang="en-US" sz="2500" dirty="0" smtClean="0"/>
          </a:p>
          <a:p>
            <a:r>
              <a:rPr lang="en-US" sz="2500" dirty="0" smtClean="0"/>
              <a:t>This stream is subjected to a magnetic field generated by a ring of electromagnets called a yoke</a:t>
            </a:r>
          </a:p>
          <a:p>
            <a:endParaRPr lang="en-US" sz="2500" dirty="0" smtClean="0"/>
          </a:p>
          <a:p>
            <a:r>
              <a:rPr lang="en-US" sz="2500" dirty="0" smtClean="0"/>
              <a:t>The phosphor coating, when struck by the electron beam, releases energy as visible light</a:t>
            </a:r>
          </a:p>
          <a:p>
            <a:pPr lvl="2"/>
            <a:r>
              <a:rPr lang="en-US" sz="2200" dirty="0" smtClean="0"/>
              <a:t>The </a:t>
            </a:r>
            <a:r>
              <a:rPr lang="en-US" sz="2200" dirty="0" err="1" smtClean="0"/>
              <a:t>phospors</a:t>
            </a:r>
            <a:r>
              <a:rPr lang="en-US" sz="2200" dirty="0" smtClean="0"/>
              <a:t> continue to glow momentarily after being struck – called persistence.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CRT Refresh Rates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z="2200" dirty="0" smtClean="0">
              <a:solidFill>
                <a:srgbClr val="A50021"/>
              </a:solidFill>
            </a:endParaRPr>
          </a:p>
          <a:p>
            <a:endParaRPr lang="en-US" sz="2200" dirty="0" smtClean="0">
              <a:solidFill>
                <a:srgbClr val="A50021"/>
              </a:solidFill>
            </a:endParaRPr>
          </a:p>
          <a:p>
            <a:endParaRPr lang="en-US" sz="2200" dirty="0" smtClean="0">
              <a:solidFill>
                <a:srgbClr val="A50021"/>
              </a:solidFill>
            </a:endParaRPr>
          </a:p>
          <a:p>
            <a:r>
              <a:rPr lang="en-US" sz="2200" dirty="0" smtClean="0">
                <a:solidFill>
                  <a:srgbClr val="A50021"/>
                </a:solidFill>
              </a:rPr>
              <a:t>Horizontal </a:t>
            </a:r>
            <a:r>
              <a:rPr lang="en-US" sz="2200" dirty="0">
                <a:solidFill>
                  <a:srgbClr val="A50021"/>
                </a:solidFill>
              </a:rPr>
              <a:t>Refresh Rate</a:t>
            </a:r>
            <a:r>
              <a:rPr lang="en-US" sz="2200" dirty="0"/>
              <a:t> (</a:t>
            </a:r>
            <a:r>
              <a:rPr lang="en-US" sz="2200" dirty="0">
                <a:solidFill>
                  <a:srgbClr val="A50021"/>
                </a:solidFill>
              </a:rPr>
              <a:t>HRR</a:t>
            </a:r>
            <a:r>
              <a:rPr lang="en-US" sz="2200" dirty="0"/>
              <a:t>)</a:t>
            </a:r>
          </a:p>
          <a:p>
            <a:pPr lvl="1"/>
            <a:r>
              <a:rPr lang="en-US" sz="2000" dirty="0"/>
              <a:t>The speed at which the electron beam moves across the screen 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200" dirty="0" smtClean="0">
                <a:solidFill>
                  <a:srgbClr val="A50021"/>
                </a:solidFill>
              </a:rPr>
              <a:t>Vertical Refresh Rate</a:t>
            </a:r>
            <a:r>
              <a:rPr lang="en-US" sz="2200" dirty="0" smtClean="0"/>
              <a:t> (</a:t>
            </a:r>
            <a:r>
              <a:rPr lang="en-US" sz="2200" dirty="0" smtClean="0">
                <a:solidFill>
                  <a:srgbClr val="A50021"/>
                </a:solidFill>
              </a:rPr>
              <a:t>VRR</a:t>
            </a:r>
            <a:r>
              <a:rPr lang="en-US" sz="2200" dirty="0" smtClean="0"/>
              <a:t>)</a:t>
            </a:r>
          </a:p>
          <a:p>
            <a:pPr lvl="1"/>
            <a:r>
              <a:rPr lang="en-US" sz="2000" dirty="0" smtClean="0"/>
              <a:t>The amount of time taken by the monitor to draw the entire screen and get the electron beam back to the start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90600" y="1524000"/>
            <a:ext cx="7539038" cy="993775"/>
          </a:xfrm>
          <a:prstGeom prst="rect">
            <a:avLst/>
          </a:prstGeom>
          <a:solidFill>
            <a:srgbClr val="FFE6A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b="1">
                <a:latin typeface="Tahoma" pitchFamily="34" charset="0"/>
              </a:rPr>
              <a:t>Video</a:t>
            </a:r>
            <a:r>
              <a:rPr lang="en-US">
                <a:latin typeface="Tahoma" pitchFamily="34" charset="0"/>
              </a:rPr>
              <a:t> </a:t>
            </a:r>
            <a:r>
              <a:rPr lang="en-US" sz="2000">
                <a:latin typeface="Tahoma" pitchFamily="34" charset="0"/>
              </a:rPr>
              <a:t>data is displayed on the monitor as the electron gun sweeps the display horizontally, energizing appropriate areas on the phosphor coating.</a:t>
            </a:r>
          </a:p>
          <a:p>
            <a:pPr>
              <a:spcBef>
                <a:spcPct val="20000"/>
              </a:spcBef>
            </a:pPr>
            <a:endParaRPr lang="en-US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CRT Refresh Rates</a:t>
            </a:r>
            <a:endParaRPr lang="en-US" dirty="0"/>
          </a:p>
        </p:txBody>
      </p:sp>
      <p:pic>
        <p:nvPicPr>
          <p:cNvPr id="6" name="Picture 3" descr="F18-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4396534" cy="2743200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4" descr="F18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361884" cy="267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9263"/>
            <a:ext cx="5029200" cy="4411662"/>
          </a:xfrm>
        </p:spPr>
        <p:txBody>
          <a:bodyPr/>
          <a:lstStyle/>
          <a:p>
            <a:r>
              <a:rPr lang="en-US" sz="2500" dirty="0" smtClean="0"/>
              <a:t>Monitor </a:t>
            </a:r>
            <a:r>
              <a:rPr lang="en-US" sz="2500" dirty="0" smtClean="0">
                <a:solidFill>
                  <a:srgbClr val="A50021"/>
                </a:solidFill>
              </a:rPr>
              <a:t>resolution</a:t>
            </a:r>
            <a:r>
              <a:rPr lang="en-US" sz="2500" dirty="0" smtClean="0"/>
              <a:t> is always shown as the number of horizontal pixels times the number of vertical pixels</a:t>
            </a:r>
          </a:p>
          <a:p>
            <a:endParaRPr lang="en-US" sz="2500" dirty="0" smtClean="0"/>
          </a:p>
          <a:p>
            <a:r>
              <a:rPr lang="en-US" sz="2500" dirty="0" smtClean="0"/>
              <a:t>Some common resolutions are 640X480, 100X600,1024X768, 1280X1024, and 1600X1200</a:t>
            </a:r>
          </a:p>
          <a:p>
            <a:endParaRPr lang="en-US" sz="2500" dirty="0" smtClean="0"/>
          </a:p>
          <a:p>
            <a:r>
              <a:rPr lang="en-US" sz="2500" dirty="0" smtClean="0"/>
              <a:t>These resolutions match a 4:3 ratio called the </a:t>
            </a:r>
            <a:r>
              <a:rPr lang="en-US" sz="2500" dirty="0" smtClean="0">
                <a:solidFill>
                  <a:srgbClr val="A50021"/>
                </a:solidFill>
              </a:rPr>
              <a:t>aspect ratio</a:t>
            </a:r>
          </a:p>
          <a:p>
            <a:endParaRPr lang="en-US" sz="2000" dirty="0" smtClean="0">
              <a:solidFill>
                <a:srgbClr val="A50021"/>
              </a:solidFill>
            </a:endParaRPr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4" descr="F18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6169" y="2667001"/>
            <a:ext cx="311250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CRT Connections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CRT monitors use a 15-pin, 3 row, DB type connector, and a power plug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4" descr="fig18-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2740025" cy="307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Do’s and Don’ts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Do keep the screen clean</a:t>
            </a:r>
          </a:p>
          <a:p>
            <a:r>
              <a:rPr lang="en-US" sz="2800" dirty="0" smtClean="0"/>
              <a:t>Do keep the cables tightened</a:t>
            </a:r>
          </a:p>
          <a:p>
            <a:r>
              <a:rPr lang="en-US" sz="2800" dirty="0" smtClean="0"/>
              <a:t>Do use quality cabling</a:t>
            </a:r>
          </a:p>
          <a:p>
            <a:r>
              <a:rPr lang="en-US" sz="2800" dirty="0" smtClean="0"/>
              <a:t>Do use power management</a:t>
            </a:r>
          </a:p>
          <a:p>
            <a:r>
              <a:rPr lang="en-US" sz="2800" dirty="0" smtClean="0"/>
              <a:t>Do dispose of monitors properly by checking with your local waste disposal company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Don’t block the ventilation slots</a:t>
            </a:r>
          </a:p>
          <a:p>
            <a:r>
              <a:rPr lang="en-US" sz="2800" dirty="0" smtClean="0"/>
              <a:t>Don’t use a refresh rate higher than recommended</a:t>
            </a:r>
          </a:p>
          <a:p>
            <a:r>
              <a:rPr lang="en-US" sz="2800" dirty="0" smtClean="0"/>
              <a:t>Don’t leave the monitor on all the time – even with a screen saver</a:t>
            </a:r>
          </a:p>
          <a:p>
            <a:r>
              <a:rPr lang="en-US" sz="2800" dirty="0" smtClean="0"/>
              <a:t>Don’t place magnetic objects like unshielded speakers close to the monitor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UNT in partnership with TEA, Copyright © .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FC55C-4CE9-4164-B08C-E27CAA119A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 theme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 theme</Template>
  <TotalTime>50</TotalTime>
  <Words>479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 theme</vt:lpstr>
      <vt:lpstr>Computer Maintenance</vt:lpstr>
      <vt:lpstr>CRT</vt:lpstr>
      <vt:lpstr>Warning</vt:lpstr>
      <vt:lpstr>CRT</vt:lpstr>
      <vt:lpstr>CRT Refresh Rates</vt:lpstr>
      <vt:lpstr>CRT Refresh Rates</vt:lpstr>
      <vt:lpstr>Resolution</vt:lpstr>
      <vt:lpstr>CRT Connections</vt:lpstr>
      <vt:lpstr>Do’s and Don’ts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Maintenance</dc:title>
  <dc:creator> </dc:creator>
  <cp:lastModifiedBy>Antony</cp:lastModifiedBy>
  <cp:revision>11</cp:revision>
  <dcterms:created xsi:type="dcterms:W3CDTF">2010-04-11T02:52:38Z</dcterms:created>
  <dcterms:modified xsi:type="dcterms:W3CDTF">2011-01-10T23:43:06Z</dcterms:modified>
</cp:coreProperties>
</file>