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5" r:id="rId31"/>
    <p:sldId id="286" r:id="rId32"/>
    <p:sldId id="289" r:id="rId33"/>
    <p:sldId id="290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87667" autoAdjust="0"/>
  </p:normalViewPr>
  <p:slideViewPr>
    <p:cSldViewPr>
      <p:cViewPr varScale="1">
        <p:scale>
          <a:sx n="114" d="100"/>
          <a:sy n="114" d="100"/>
        </p:scale>
        <p:origin x="-14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30.xml"/><Relationship Id="rId3" Type="http://schemas.openxmlformats.org/officeDocument/2006/relationships/slide" Target="slides/slide3.xml"/><Relationship Id="rId21" Type="http://schemas.openxmlformats.org/officeDocument/2006/relationships/slide" Target="slides/slide24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9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27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28" Type="http://schemas.openxmlformats.org/officeDocument/2006/relationships/slide" Target="slides/slide33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03AFF8-DEC1-4795-92F7-EC02BFED0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311946-90EA-4B80-B273-BB3E7B10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F6F7B-35E4-4DD7-A1A0-B0551458B50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6695A-3358-4735-A736-7CFAB7A229B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533400" y="2819400"/>
            <a:ext cx="8001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9" descr="IT Log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57200"/>
            <a:ext cx="19145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01000" cy="1000125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7685087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0D49-F037-4901-8D90-9DCBD8A43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1B81-6418-43A8-9763-39C1AFFD6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2737-2925-4B8B-A068-1A9AD3FB4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C02B-1F92-4678-B4E7-8FC125380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9D18-4B03-4058-8172-2921D5C04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7C24-BBAF-4F0E-9628-3EFE8D18B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4151-451F-4977-855B-F8D8D15C3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6D585-C4EC-477A-91E9-36376101F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490C-9A27-4E4E-88F4-6975E5743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8C7FC-07EC-4179-8ACC-26F539580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1716-A2E8-4570-BC05-62146B8ED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2F38-402B-4EBD-80FA-0D81CA740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C16A9-F8BE-49A3-8DCE-214A7465D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5AB4-3EEE-4ACD-8899-2A4CEDDC8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624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UNT in partnership with TEA, Copyright © . All rights reserved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76EB3-F248-4868-BFC6-864348158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7" descr="IT Logo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705600" y="381000"/>
            <a:ext cx="19145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66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66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rgbClr val="000066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Maintenance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Introduction to PCs:</a:t>
            </a:r>
          </a:p>
          <a:p>
            <a:pPr eaLnBrk="1" hangingPunct="1"/>
            <a:r>
              <a:rPr lang="en-US" sz="2400" smtClean="0">
                <a:solidFill>
                  <a:srgbClr val="002060"/>
                </a:solidFill>
              </a:rPr>
              <a:t>How Computers Work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6E8AC8-BF67-4587-8D4D-17E7180AD30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262063" y="6248400"/>
            <a:ext cx="4224337" cy="246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UNT in partnership with TEA, Copyright © . All rights 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Motherboard Form Factors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Motherboards are usually described by their form factors which describe their physical dimensions.</a:t>
            </a:r>
          </a:p>
          <a:p>
            <a:pPr eaLnBrk="1" hangingPunct="1"/>
            <a:endParaRPr lang="en-US" sz="150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The two most common form factors used today are:</a:t>
            </a:r>
          </a:p>
          <a:p>
            <a:pPr lvl="1" eaLnBrk="1" hangingPunct="1"/>
            <a:r>
              <a:rPr lang="en-US" sz="2500" smtClean="0">
                <a:solidFill>
                  <a:srgbClr val="002060"/>
                </a:solidFill>
              </a:rPr>
              <a:t>Baby AT motherboards</a:t>
            </a:r>
          </a:p>
          <a:p>
            <a:pPr lvl="1" eaLnBrk="1" hangingPunct="1"/>
            <a:r>
              <a:rPr lang="en-US" sz="2500" smtClean="0">
                <a:solidFill>
                  <a:srgbClr val="002060"/>
                </a:solidFill>
              </a:rPr>
              <a:t>ATX motherboards</a:t>
            </a:r>
          </a:p>
          <a:p>
            <a:pPr lvl="1" eaLnBrk="1" hangingPunct="1"/>
            <a:endParaRPr lang="en-US" sz="150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The ATX is similar to the Baby AT except for a number of important enhancements.</a:t>
            </a:r>
          </a:p>
          <a:p>
            <a:pPr eaLnBrk="1" hangingPunct="1"/>
            <a:endParaRPr lang="en-US" sz="150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Most new systems come with the ATX motherboard form factor.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8490BD-88DD-414A-870E-E13ABECD694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Motherboard Form Factors (Cont.)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181366-A891-4F28-8F4F-8EBE93EE409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676400"/>
            <a:ext cx="6934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1371600" y="3733800"/>
            <a:ext cx="3124200" cy="2343150"/>
            <a:chOff x="864" y="2352"/>
            <a:chExt cx="1968" cy="1476"/>
          </a:xfrm>
        </p:grpSpPr>
        <p:pic>
          <p:nvPicPr>
            <p:cNvPr id="13322" name="Picture 5" descr="C:\My Documents C Drive\My Documents\TandICurriculum\MainBoardA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64" y="2352"/>
              <a:ext cx="1968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6"/>
            <p:cNvSpPr txBox="1">
              <a:spLocks noChangeArrowheads="1"/>
            </p:cNvSpPr>
            <p:nvPr/>
          </p:nvSpPr>
          <p:spPr bwMode="auto">
            <a:xfrm>
              <a:off x="864" y="2352"/>
              <a:ext cx="3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</a:t>
              </a:r>
            </a:p>
          </p:txBody>
        </p:sp>
      </p:grp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5181600" y="3733800"/>
            <a:ext cx="3124200" cy="2343150"/>
            <a:chOff x="3264" y="2352"/>
            <a:chExt cx="1968" cy="1476"/>
          </a:xfrm>
        </p:grpSpPr>
        <p:pic>
          <p:nvPicPr>
            <p:cNvPr id="13320" name="Picture 4" descr="C:\My Documents C Drive\My Documents\TandICurriculum\MainBoard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64" y="2352"/>
              <a:ext cx="1968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3264" y="2352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ATX</a:t>
              </a:r>
            </a:p>
          </p:txBody>
        </p:sp>
      </p:grpSp>
      <p:sp>
        <p:nvSpPr>
          <p:cNvPr id="1331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Motherboard Components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Chipset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CPU socket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Expansion sockets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I/O support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BIOS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RAM sockets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Power supply socket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CMOS chip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Dipswitches/jumpers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Memory cache</a:t>
            </a: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4648200" y="1752600"/>
            <a:ext cx="4114800" cy="3505200"/>
            <a:chOff x="3264" y="2352"/>
            <a:chExt cx="1968" cy="1476"/>
          </a:xfrm>
        </p:grpSpPr>
        <p:pic>
          <p:nvPicPr>
            <p:cNvPr id="14343" name="Picture 6" descr="C:\My Documents C Drive\My Documents\TandICurriculum\MainBoard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64" y="2352"/>
              <a:ext cx="1968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3264" y="2352"/>
              <a:ext cx="301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ATX</a:t>
              </a:r>
            </a:p>
          </p:txBody>
        </p:sp>
      </p:grpSp>
      <p:sp>
        <p:nvSpPr>
          <p:cNvPr id="1434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AF1DCA-108D-4B74-9920-C2673F56D5E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4342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Processing Unit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CPU is one of the most important elements of a personal computer.</a:t>
            </a:r>
          </a:p>
          <a:p>
            <a:pPr eaLnBrk="1" hangingPunct="1"/>
            <a:r>
              <a:rPr lang="en-US" smtClean="0"/>
              <a:t>On the motherboard, the CPU is contained on a single integrated circuit called the microprocessor.</a:t>
            </a:r>
          </a:p>
          <a:p>
            <a:pPr eaLnBrk="1" hangingPunct="1"/>
            <a:r>
              <a:rPr lang="en-US" smtClean="0"/>
              <a:t>The computer will not run without a CPU.</a:t>
            </a:r>
          </a:p>
          <a:p>
            <a:pPr eaLnBrk="1" hangingPunct="1"/>
            <a:r>
              <a:rPr lang="en-US" smtClean="0"/>
              <a:t>Often referred to as the brains of a computer, the CPU contains two basic components:</a:t>
            </a:r>
          </a:p>
          <a:p>
            <a:pPr lvl="1" eaLnBrk="1" hangingPunct="1"/>
            <a:r>
              <a:rPr lang="en-US" sz="2200" smtClean="0"/>
              <a:t>Control unit</a:t>
            </a:r>
          </a:p>
          <a:p>
            <a:pPr lvl="1" eaLnBrk="1" hangingPunct="1"/>
            <a:r>
              <a:rPr lang="en-US" sz="2200" smtClean="0"/>
              <a:t>Arithmetic/Logic Unit (ALU)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28136-5608-47A1-9B15-8533A1CBFDFD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19460" name="Picture 4" descr="C:\My Documents C Drive\My Documents\TandICurriculum\PentIIICP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46482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572000" cy="457200"/>
          </a:xfrm>
          <a:noFill/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Unit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Instructs the rest of the computer system on how to follow a program’s instructions</a:t>
            </a:r>
          </a:p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It directs the movement of data to and from processor memory.</a:t>
            </a:r>
          </a:p>
          <a:p>
            <a:pPr eaLnBrk="1" hangingPunct="1"/>
            <a:endParaRPr lang="en-US" sz="250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500" smtClean="0"/>
              <a:t>The control unit temporarily holds data, instructions, and processed information in its arithmetic/logic unit.</a:t>
            </a:r>
          </a:p>
          <a:p>
            <a:pPr eaLnBrk="1" hangingPunct="1"/>
            <a:r>
              <a:rPr lang="en-US" sz="2500" smtClean="0"/>
              <a:t>In addition, it directs control signals between the CPU and the external devices such as hard disks, main memory, I/O ports, etc.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F78109-14F2-4364-9DF9-B62DA4DC53F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Processor Speed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2060"/>
                </a:solidFill>
              </a:rPr>
              <a:t>CPU descriptions such as Pentium 133, Pentium 166, or Pentium 200 are well known. 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2060"/>
                </a:solidFill>
              </a:rPr>
              <a:t>These numbers are specifications that indicate the maximum reliable operating speed at which the CPU can execute instructions.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2060"/>
                </a:solidFill>
              </a:rPr>
              <a:t>The CPU speed is </a:t>
            </a:r>
            <a:r>
              <a:rPr lang="en-US" sz="2500" b="1" smtClean="0">
                <a:solidFill>
                  <a:srgbClr val="002060"/>
                </a:solidFill>
              </a:rPr>
              <a:t>NOT</a:t>
            </a:r>
            <a:r>
              <a:rPr lang="en-US" sz="2500" smtClean="0">
                <a:solidFill>
                  <a:srgbClr val="002060"/>
                </a:solidFill>
              </a:rPr>
              <a:t> controlled by the microprocessor itself, but by an external clock located on the motherboard.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2060"/>
                </a:solidFill>
              </a:rPr>
              <a:t>The speed of the processor is determined by the frequency of the clock signal.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2060"/>
                </a:solidFill>
              </a:rPr>
              <a:t>It is typically expressed in megahertz (MHz), and the higher the number, the faster the processor.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550F8-CE2F-4013-85B8-538A8C53696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Expansion Slots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Expansion slots (sockets) are receptacles on the motherboard that accept printed circuit boards.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 computers have expansion slots that allow additional devices to be added.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Video cards, I/O cards, and sound cards are examples of components that are located in expansion slots.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</a:rPr>
              <a:t>The common expansion slots that are likely to be encountered include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060"/>
                </a:solidFill>
              </a:rPr>
              <a:t>Industry Standard Architecture (ISA)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060"/>
                </a:solidFill>
              </a:rPr>
              <a:t>Peripheral Component Interconnect (PCI)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060"/>
                </a:solidFill>
              </a:rPr>
              <a:t>Accelerated Graphics Port (AGP)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</a:rPr>
              <a:t>PCI is most commonly used on new motherboards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FDD61D-141F-4E70-885E-F802DC89793D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2800" y="4343400"/>
            <a:ext cx="1600200" cy="1295400"/>
            <a:chOff x="864" y="2352"/>
            <a:chExt cx="1968" cy="1476"/>
          </a:xfrm>
        </p:grpSpPr>
        <p:pic>
          <p:nvPicPr>
            <p:cNvPr id="18439" name="Picture 5" descr="C:\My Documents C Drive\My Documents\TandICurriculum\MainBoardA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64" y="2352"/>
              <a:ext cx="1968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864" y="2352"/>
              <a:ext cx="586" cy="4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</a:t>
              </a:r>
            </a:p>
          </p:txBody>
        </p:sp>
      </p:grpSp>
      <p:sp>
        <p:nvSpPr>
          <p:cNvPr id="1843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2060"/>
                </a:solidFill>
              </a:rPr>
              <a:t>Computers are usually connected to a display, also called a monitor. 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2060"/>
                </a:solidFill>
              </a:rPr>
              <a:t>Some key monitor-related terms are pixels, refresh rate, resolution, and size.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2060"/>
                </a:solidFill>
              </a:rPr>
              <a:t>Pixels – picture elements.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2060"/>
                </a:solidFill>
              </a:rPr>
              <a:t>the screen image is made of pixels (tiny dots)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2060"/>
                </a:solidFill>
              </a:rPr>
              <a:t>which are arranged in rows across the screen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2060"/>
                </a:solidFill>
              </a:rPr>
              <a:t>each pixel consists of three colors: red, green, and blue (RGB)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2060"/>
                </a:solidFill>
              </a:rPr>
              <a:t>640x480 is the standard VGA resolution.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tx2"/>
                </a:solidFill>
              </a:rPr>
              <a:t>Dot pitch – A measurement of how close together the phosphor dots are on the screen.  The finer the dot pitch, the better the image quality (measured in millimeters).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C4D85-36B2-421D-84F5-513BBE99B968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60960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Ports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 peripheral devices that connect to the computer such as printers, scanners, and so on, use a connector on the back of the computer known as a port.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different types of ports on the computer that serve different purposes.  Some of the common ports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Serial 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Parallel 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PS/2 Ports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6A071C-3E22-4364-A32B-0874D3D29D5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pic>
        <p:nvPicPr>
          <p:cNvPr id="24581" name="Picture 5" descr="C:\My Documents C Drive\My Documents\TandICurriculum\IOPo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4800600"/>
            <a:ext cx="25908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Serial Ports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serial port can be used to connect devices that use a serial interface, such as a modem, scanner, mouse, etc.  </a:t>
            </a:r>
          </a:p>
          <a:p>
            <a:pPr eaLnBrk="1" hangingPunct="1"/>
            <a:r>
              <a:rPr lang="en-US" sz="2800" smtClean="0">
                <a:solidFill>
                  <a:srgbClr val="002060"/>
                </a:solidFill>
              </a:rPr>
              <a:t>Generally, a PC can identify up to four serial ports, but the typical computer contains only two, referred to as COM1 and COM2.</a:t>
            </a:r>
          </a:p>
          <a:p>
            <a:pPr eaLnBrk="1" hangingPunct="1"/>
            <a:r>
              <a:rPr lang="en-US" sz="2800" smtClean="0"/>
              <a:t>A serial port transmits data bits one after the other (serially) over a single line.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0FABFE-AED0-4DD5-A6F8-B3A3AFA2A3BB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5257800"/>
            <a:ext cx="21637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0198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of Discussion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Functions of an Operating System</a:t>
            </a:r>
          </a:p>
          <a:p>
            <a:pPr eaLnBrk="1" hangingPunct="1"/>
            <a:r>
              <a:rPr lang="en-US" smtClean="0"/>
              <a:t>Bootstrap</a:t>
            </a:r>
          </a:p>
          <a:p>
            <a:pPr eaLnBrk="1" hangingPunct="1"/>
            <a:r>
              <a:rPr lang="en-US" smtClean="0"/>
              <a:t>Power-On Self Test (POST)</a:t>
            </a:r>
          </a:p>
          <a:p>
            <a:pPr eaLnBrk="1" hangingPunct="1"/>
            <a:r>
              <a:rPr lang="en-US" smtClean="0"/>
              <a:t>Motherboards</a:t>
            </a:r>
          </a:p>
          <a:p>
            <a:pPr eaLnBrk="1" hangingPunct="1"/>
            <a:r>
              <a:rPr lang="en-US" smtClean="0"/>
              <a:t>Central Processing Unit</a:t>
            </a:r>
          </a:p>
          <a:p>
            <a:pPr eaLnBrk="1" hangingPunct="1"/>
            <a:r>
              <a:rPr lang="en-US" smtClean="0"/>
              <a:t>Control Unit</a:t>
            </a:r>
          </a:p>
          <a:p>
            <a:pPr eaLnBrk="1" hangingPunct="1"/>
            <a:r>
              <a:rPr lang="en-US" smtClean="0"/>
              <a:t>Processor Speed</a:t>
            </a:r>
          </a:p>
          <a:p>
            <a:pPr eaLnBrk="1" hangingPunct="1"/>
            <a:r>
              <a:rPr lang="en-US" smtClean="0"/>
              <a:t>Expansion Slots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95A27-B67F-464C-AEFA-03C5490178C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pic>
        <p:nvPicPr>
          <p:cNvPr id="5125" name="Picture 4" descr="C:\My Documents\TandICurriculum\P101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810000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Ports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2060"/>
                </a:solidFill>
              </a:rPr>
              <a:t>A parallel port is a socket on the computer that is used to connect a printer or other peripheral device, such as a portable hard disk, tape backup, scanner, or a CD-ROM.  </a:t>
            </a:r>
          </a:p>
          <a:p>
            <a:pPr eaLnBrk="1" hangingPunct="1"/>
            <a:r>
              <a:rPr lang="en-US" sz="2800" smtClean="0"/>
              <a:t>The parallel port contains eight lines for transmitting an entire byte (8 bits) across the eight data lines simultaneously.</a:t>
            </a:r>
          </a:p>
          <a:p>
            <a:pPr eaLnBrk="1" hangingPunct="1"/>
            <a:r>
              <a:rPr lang="en-US" sz="2800" smtClean="0">
                <a:solidFill>
                  <a:srgbClr val="002060"/>
                </a:solidFill>
              </a:rPr>
              <a:t>Parallel ports can be configured as LPT1, LPT2, or LPT3.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A274BB-4C89-4607-8D1D-76117351A319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PS/2 Ports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PS/2 keyboard or PS/2 mouse ports are used to connect your PC to its keyboard and mouse.</a:t>
            </a:r>
          </a:p>
          <a:p>
            <a:pPr eaLnBrk="1" hangingPunct="1"/>
            <a:r>
              <a:rPr lang="en-US" sz="2800" smtClean="0"/>
              <a:t>Though both ports look identical, the mouse (green) and keyboard (purple), the ports are not interchangeable.</a:t>
            </a:r>
          </a:p>
          <a:p>
            <a:pPr eaLnBrk="1" hangingPunct="1"/>
            <a:r>
              <a:rPr lang="en-US" sz="2800" smtClean="0"/>
              <a:t>Usually both ports are color-coded or labeled to avoid any confusion.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EDA6A-4582-49DE-9467-BF8DDCBEC6AF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pic>
        <p:nvPicPr>
          <p:cNvPr id="23557" name="Picture 5" descr="C:\My Documents C Drive\My Documents\TandICurriculum\PS2Po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4648200"/>
            <a:ext cx="20732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EIDE and SCSI Controllers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internal hard drive is connected to a disk controller with a cable.</a:t>
            </a:r>
          </a:p>
          <a:p>
            <a:pPr eaLnBrk="1" hangingPunct="1"/>
            <a:r>
              <a:rPr lang="en-US" sz="2800" smtClean="0"/>
              <a:t>The hard drive and other devices can use one of two types of interface controllers to work with the computer.</a:t>
            </a:r>
          </a:p>
          <a:p>
            <a:pPr lvl="1" eaLnBrk="1" hangingPunct="1"/>
            <a:r>
              <a:rPr lang="en-US" smtClean="0"/>
              <a:t>Enhanced Integrated Drive Electronics (EIDE).</a:t>
            </a:r>
          </a:p>
          <a:p>
            <a:pPr lvl="1" eaLnBrk="1" hangingPunct="1"/>
            <a:r>
              <a:rPr lang="en-US" smtClean="0"/>
              <a:t>Small Computer System Interface (SCSI).</a:t>
            </a:r>
          </a:p>
          <a:p>
            <a:pPr lvl="2" eaLnBrk="1" hangingPunct="1"/>
            <a:r>
              <a:rPr lang="en-US" sz="2100" smtClean="0"/>
              <a:t>Pronounced “scuzzy.”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C13C5-8B53-4D85-84B2-14A630847099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0960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EIDE Controllers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Enhanced IDE (EIDE) is the “new and improved” Integrated Drive Electronics (IDE) drive interface.</a:t>
            </a:r>
          </a:p>
          <a:p>
            <a:pPr eaLnBrk="1" hangingPunct="1"/>
            <a:r>
              <a:rPr lang="en-US" sz="2800" smtClean="0"/>
              <a:t>Not confined to IDE’s 528 MB of data, the EIDE interface can handle up to 8.4 GB or more.</a:t>
            </a:r>
          </a:p>
          <a:p>
            <a:pPr eaLnBrk="1" hangingPunct="1"/>
            <a:r>
              <a:rPr lang="en-US" sz="2800" smtClean="0"/>
              <a:t>While IDE can support only two drives, EIDE can support up to four devices using two IDE cables.</a:t>
            </a:r>
            <a:r>
              <a:rPr lang="en-US" sz="2700" smtClean="0"/>
              <a:t>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55D6F-4870-468F-9F3C-AE78803B3B9D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pic>
        <p:nvPicPr>
          <p:cNvPr id="25605" name="Picture 4" descr="C:\My Documents C Drive\My Documents\TandICurriculum\EIDEPo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5029200"/>
            <a:ext cx="263683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0" y="60960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SCSI Controllers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11663"/>
          </a:xfrm>
        </p:spPr>
        <p:txBody>
          <a:bodyPr/>
          <a:lstStyle/>
          <a:p>
            <a:pPr eaLnBrk="1" hangingPunct="1"/>
            <a:r>
              <a:rPr lang="en-US" sz="2000" smtClean="0"/>
              <a:t>The Small Computer Systems Interface (SCSI) controller evolved from the Shugart Associates Standard Interface (SASI).</a:t>
            </a:r>
          </a:p>
          <a:p>
            <a:pPr eaLnBrk="1" hangingPunct="1"/>
            <a:r>
              <a:rPr lang="en-US" sz="2000" smtClean="0"/>
              <a:t>Like EIDE, SCSI devices have the controlling electronics on each of the drives.</a:t>
            </a:r>
          </a:p>
          <a:p>
            <a:pPr eaLnBrk="1" hangingPunct="1"/>
            <a:r>
              <a:rPr lang="en-US" sz="2000" smtClean="0">
                <a:solidFill>
                  <a:srgbClr val="002060"/>
                </a:solidFill>
              </a:rPr>
              <a:t>A standard SCSI interface will allow up to seven devices to be connected.</a:t>
            </a:r>
          </a:p>
          <a:p>
            <a:pPr eaLnBrk="1" hangingPunct="1"/>
            <a:r>
              <a:rPr lang="en-US" sz="2000" smtClean="0">
                <a:solidFill>
                  <a:srgbClr val="002060"/>
                </a:solidFill>
              </a:rPr>
              <a:t>Such devices may include hard drives, CD-ROM drives, taped drives, scanners, and removable drives.</a:t>
            </a:r>
          </a:p>
          <a:p>
            <a:pPr eaLnBrk="1" hangingPunct="1"/>
            <a:r>
              <a:rPr lang="en-US" sz="2000" smtClean="0">
                <a:solidFill>
                  <a:srgbClr val="002060"/>
                </a:solidFill>
              </a:rPr>
              <a:t>Each SCSI device in the chain is given a SCSI ID number from 0 to 7.</a:t>
            </a:r>
          </a:p>
          <a:p>
            <a:pPr lvl="1" eaLnBrk="1" hangingPunct="1"/>
            <a:r>
              <a:rPr lang="en-US" sz="2000" smtClean="0">
                <a:solidFill>
                  <a:srgbClr val="002060"/>
                </a:solidFill>
              </a:rPr>
              <a:t>#0 for the primary boot device (hard drive)</a:t>
            </a:r>
          </a:p>
          <a:p>
            <a:pPr lvl="1" eaLnBrk="1" hangingPunct="1"/>
            <a:r>
              <a:rPr lang="en-US" sz="2000" smtClean="0">
                <a:solidFill>
                  <a:srgbClr val="002060"/>
                </a:solidFill>
              </a:rPr>
              <a:t>#7 for the SCSI controller card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65789-1E9F-4F15-8362-ECDE2F857F4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Disk Drive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2"/>
                </a:solidFill>
              </a:rPr>
              <a:t>The HDD has a much larger storage capacity than the floppy for long-term storage.</a:t>
            </a:r>
          </a:p>
          <a:p>
            <a:pPr eaLnBrk="1" hangingPunct="1"/>
            <a:r>
              <a:rPr lang="en-US" sz="3200" smtClean="0">
                <a:solidFill>
                  <a:schemeClr val="tx2"/>
                </a:solidFill>
              </a:rPr>
              <a:t>It stores your programs and files, as well as the operating system.</a:t>
            </a:r>
          </a:p>
          <a:p>
            <a:pPr eaLnBrk="1" hangingPunct="1"/>
            <a:r>
              <a:rPr lang="en-US" sz="3200" smtClean="0">
                <a:solidFill>
                  <a:schemeClr val="tx2"/>
                </a:solidFill>
              </a:rPr>
              <a:t>Typically, the HDD is an internal drive that is not removed from the computer</a:t>
            </a:r>
            <a:r>
              <a:rPr lang="en-US" sz="3200" smtClean="0"/>
              <a:t>.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8F7F8-D9C8-4E42-9C45-AB41C664BEB7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765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198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Disk Drive Components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All hard disk drives share a common set of components.  These components include: disk platters, read/write heads, head actuator assembly, spindle motor, logic/circuit board, configuration jumpers, and interface connectors.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tx2"/>
                </a:solidFill>
              </a:rPr>
              <a:t>Disk platters are the actual media on which data is stored on the hard disk drive.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2060"/>
                </a:solidFill>
              </a:rPr>
              <a:t>Read/write heads are used to access the media.  The disk platters require a read/write head for each side.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tx2"/>
                </a:solidFill>
              </a:rPr>
              <a:t>The spindle motor spins the platters.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B4E258-2C7F-4316-8046-5A560D9A96F6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 Request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Modern computers and operating systems owe their reliability to the organized ways in which they handle internal transactions.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Various hardware devices, for example, may want to tell the CPU that they have some information available that is ready for transfer.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The devices indicate this by making an interrupt request, or IRQ.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It is a general rule that IRQs CANNOT be shared.</a:t>
            </a:r>
            <a:endParaRPr lang="en-US" sz="2900" smtClean="0">
              <a:solidFill>
                <a:schemeClr val="tx2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D8D211-04AF-4815-9C7A-E37C9774DE08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 Request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94C3EF-8F7B-4947-A6AA-C2629D38BDDE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1524000"/>
            <a:ext cx="3621088" cy="4572000"/>
            <a:chOff x="1511" y="384"/>
            <a:chExt cx="2815" cy="3827"/>
          </a:xfrm>
        </p:grpSpPr>
        <p:grpSp>
          <p:nvGrpSpPr>
            <p:cNvPr id="30726" name="Group 4"/>
            <p:cNvGrpSpPr>
              <a:grpSpLocks/>
            </p:cNvGrpSpPr>
            <p:nvPr/>
          </p:nvGrpSpPr>
          <p:grpSpPr bwMode="auto">
            <a:xfrm>
              <a:off x="1523" y="415"/>
              <a:ext cx="2783" cy="3767"/>
              <a:chOff x="371" y="553"/>
              <a:chExt cx="2931" cy="4012"/>
            </a:xfrm>
          </p:grpSpPr>
          <p:pic>
            <p:nvPicPr>
              <p:cNvPr id="30728" name="Picture 5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71" y="553"/>
                <a:ext cx="2925" cy="2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29" name="Picture 6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78" y="2741"/>
                <a:ext cx="2924" cy="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511" y="384"/>
              <a:ext cx="2815" cy="3827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 Request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002060"/>
                </a:solidFill>
              </a:rPr>
              <a:t>Direct Memory Access (DMA) channels allow devices to bypass the processor and directly access the computer memory.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Devices with a DMA channel assignment, as a result, gain the advantage of faster data transfers.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DMA channels are typically used by high-speed communications devices for transferring large amounts of data at high speeds.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Examples of such devices include sound cards, some network cards, some SCSI cards, some disk drives, and some tape backup drives.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FCCA61-DB57-4D13-904E-AB88A7F7BE92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of Discussion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Monitors</a:t>
            </a:r>
          </a:p>
          <a:p>
            <a:pPr eaLnBrk="1" hangingPunct="1"/>
            <a:r>
              <a:rPr lang="en-US" smtClean="0"/>
              <a:t>I/O Ports</a:t>
            </a:r>
          </a:p>
          <a:p>
            <a:pPr eaLnBrk="1" hangingPunct="1"/>
            <a:r>
              <a:rPr lang="en-US" smtClean="0"/>
              <a:t>Serial Ports</a:t>
            </a:r>
          </a:p>
          <a:p>
            <a:pPr eaLnBrk="1" hangingPunct="1"/>
            <a:r>
              <a:rPr lang="en-US" smtClean="0"/>
              <a:t>Parallel Ports</a:t>
            </a:r>
          </a:p>
          <a:p>
            <a:pPr eaLnBrk="1" hangingPunct="1"/>
            <a:r>
              <a:rPr lang="en-US" smtClean="0"/>
              <a:t>PS/2 Ports</a:t>
            </a:r>
          </a:p>
          <a:p>
            <a:pPr eaLnBrk="1" hangingPunct="1"/>
            <a:r>
              <a:rPr lang="en-US" smtClean="0"/>
              <a:t>EIDE and SCSI Controllers</a:t>
            </a:r>
          </a:p>
          <a:p>
            <a:pPr eaLnBrk="1" hangingPunct="1"/>
            <a:r>
              <a:rPr lang="en-US" smtClean="0"/>
              <a:t>Hard Disk Drive</a:t>
            </a:r>
          </a:p>
          <a:p>
            <a:pPr eaLnBrk="1" hangingPunct="1"/>
            <a:r>
              <a:rPr lang="en-US" smtClean="0"/>
              <a:t>Interrupt Request</a:t>
            </a:r>
          </a:p>
          <a:p>
            <a:pPr eaLnBrk="1" hangingPunct="1"/>
            <a:r>
              <a:rPr lang="en-US" smtClean="0"/>
              <a:t>I/O Address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4B4BE6-1DC7-4BEB-93C3-268BAA713A4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pic>
        <p:nvPicPr>
          <p:cNvPr id="6149" name="Picture 4" descr="C:\My Documents\TandICurriculum\P101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810000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Address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38613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In addition to an IRQ, computer components also need to be assigned an I/O port number.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An I/O port number is a memory address where data is temporarily stored as it moves in and out of the devices.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The I/O address is very similar to a Post Office box.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1B195-FB68-481F-BE21-203A1E47C09E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Address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27468-FFFF-4295-AE42-071A0BC3FEFF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746760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  <a:cs typeface="Arial" charset="0"/>
              </a:rPr>
              <a:t>Frequently referred to I / O Addresses:</a:t>
            </a:r>
          </a:p>
          <a:p>
            <a:pPr marL="633413" lvl="1" indent="-176213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chemeClr val="tx2"/>
                </a:solidFill>
                <a:cs typeface="Arial" charset="0"/>
              </a:rPr>
              <a:t>3F8 = COM1</a:t>
            </a:r>
          </a:p>
          <a:p>
            <a:pPr marL="633413" lvl="1" indent="-176213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chemeClr val="tx2"/>
                </a:solidFill>
                <a:cs typeface="Arial" charset="0"/>
              </a:rPr>
              <a:t>2F8 = COM2 </a:t>
            </a:r>
          </a:p>
          <a:p>
            <a:pPr marL="633413" lvl="1" indent="-176213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chemeClr val="tx2"/>
                </a:solidFill>
                <a:cs typeface="Arial" charset="0"/>
              </a:rPr>
              <a:t>3E8 = COM3</a:t>
            </a:r>
          </a:p>
          <a:p>
            <a:pPr marL="633413" lvl="1" indent="-176213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chemeClr val="tx2"/>
                </a:solidFill>
                <a:cs typeface="Arial" charset="0"/>
              </a:rPr>
              <a:t>2E8 = COM4</a:t>
            </a:r>
          </a:p>
          <a:p>
            <a:pPr marL="633413" lvl="1" indent="-176213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chemeClr val="tx2"/>
                </a:solidFill>
                <a:cs typeface="Arial" charset="0"/>
              </a:rPr>
              <a:t>378 = LPT1</a:t>
            </a:r>
          </a:p>
          <a:p>
            <a:pPr marL="633413" lvl="1" indent="-176213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chemeClr val="tx2"/>
                </a:solidFill>
                <a:cs typeface="Arial" charset="0"/>
              </a:rPr>
              <a:t>278 = LPT2</a:t>
            </a:r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Functions of an Operating System</a:t>
            </a:r>
          </a:p>
          <a:p>
            <a:pPr eaLnBrk="1" hangingPunct="1"/>
            <a:r>
              <a:rPr lang="en-US" smtClean="0"/>
              <a:t>Bootstrap</a:t>
            </a:r>
          </a:p>
          <a:p>
            <a:pPr eaLnBrk="1" hangingPunct="1"/>
            <a:r>
              <a:rPr lang="en-US" smtClean="0"/>
              <a:t>Power-On Self Test (POST)</a:t>
            </a:r>
          </a:p>
          <a:p>
            <a:pPr eaLnBrk="1" hangingPunct="1"/>
            <a:r>
              <a:rPr lang="en-US" smtClean="0"/>
              <a:t>Motherboards</a:t>
            </a:r>
          </a:p>
          <a:p>
            <a:pPr eaLnBrk="1" hangingPunct="1"/>
            <a:r>
              <a:rPr lang="en-US" smtClean="0"/>
              <a:t>Central Processing Unit</a:t>
            </a:r>
          </a:p>
          <a:p>
            <a:pPr eaLnBrk="1" hangingPunct="1"/>
            <a:r>
              <a:rPr lang="en-US" smtClean="0"/>
              <a:t>Control Unit</a:t>
            </a:r>
          </a:p>
          <a:p>
            <a:pPr eaLnBrk="1" hangingPunct="1"/>
            <a:r>
              <a:rPr lang="en-US" smtClean="0"/>
              <a:t>Processor Speed</a:t>
            </a:r>
          </a:p>
          <a:p>
            <a:pPr eaLnBrk="1" hangingPunct="1"/>
            <a:r>
              <a:rPr lang="en-US" smtClean="0"/>
              <a:t>Expansion Slots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D76A75-5BF9-4B62-B82A-5C62C4B20ECF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pic>
        <p:nvPicPr>
          <p:cNvPr id="34821" name="Picture 4" descr="C:\My Documents\TandICurriculum\P101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810000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/>
            <a:r>
              <a:rPr lang="en-US" smtClean="0"/>
              <a:t>Monitors</a:t>
            </a:r>
          </a:p>
          <a:p>
            <a:pPr eaLnBrk="1" hangingPunct="1"/>
            <a:r>
              <a:rPr lang="en-US" smtClean="0"/>
              <a:t>I/O Ports</a:t>
            </a:r>
          </a:p>
          <a:p>
            <a:pPr eaLnBrk="1" hangingPunct="1"/>
            <a:r>
              <a:rPr lang="en-US" smtClean="0"/>
              <a:t>Serial Ports</a:t>
            </a:r>
          </a:p>
          <a:p>
            <a:pPr eaLnBrk="1" hangingPunct="1"/>
            <a:r>
              <a:rPr lang="en-US" smtClean="0"/>
              <a:t>Parallel Ports</a:t>
            </a:r>
          </a:p>
          <a:p>
            <a:pPr eaLnBrk="1" hangingPunct="1"/>
            <a:r>
              <a:rPr lang="en-US" smtClean="0"/>
              <a:t>PS/2 Ports</a:t>
            </a:r>
          </a:p>
          <a:p>
            <a:pPr eaLnBrk="1" hangingPunct="1"/>
            <a:r>
              <a:rPr lang="en-US" smtClean="0"/>
              <a:t>EIDE and SCSI Controllers</a:t>
            </a:r>
          </a:p>
          <a:p>
            <a:pPr eaLnBrk="1" hangingPunct="1"/>
            <a:r>
              <a:rPr lang="en-US" smtClean="0"/>
              <a:t>Hard Disk Drive</a:t>
            </a:r>
          </a:p>
          <a:p>
            <a:pPr eaLnBrk="1" hangingPunct="1"/>
            <a:r>
              <a:rPr lang="en-US" smtClean="0"/>
              <a:t>Interrupt Request</a:t>
            </a:r>
          </a:p>
          <a:p>
            <a:pPr eaLnBrk="1" hangingPunct="1"/>
            <a:r>
              <a:rPr lang="en-US" smtClean="0"/>
              <a:t>I/O Address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31430-78A6-42BF-8DBF-6718C916088F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pic>
        <p:nvPicPr>
          <p:cNvPr id="35845" name="Picture 4" descr="C:\My Documents\TandICurriculum\P101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810000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Functions of an Operating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2060"/>
                </a:solidFill>
              </a:rPr>
              <a:t>Input – Recognizing entries from the keyboard or mouse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Processing – Manipulating data according to the user’s instructions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Output – Sending output to the video screen or printer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Storage – Keeping track of files for use later.  Examples of storage devices include floppy disks and hard drives.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8D81D2-2620-4B07-822F-F38BFBBA0E9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0960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Functions of an Operating System (Cont.)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6C00E1-A774-429E-8E56-94CE5DB9612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8196" name="Picture 4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6002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Bootstrap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sz="2500" smtClean="0"/>
              <a:t>For an operating system to run, it must be loaded into the computer’s Random Access Memory (RAM).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500" smtClean="0"/>
              <a:t>When a computer is first turned on, it launches a small program, called the </a:t>
            </a:r>
            <a:r>
              <a:rPr lang="en-US" sz="2500" b="1" smtClean="0"/>
              <a:t>bootstrap loader</a:t>
            </a:r>
            <a:r>
              <a:rPr lang="en-US" sz="2500" smtClean="0"/>
              <a:t>, that is built into the computer’s hardware.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Specifically, the bootstrap is located on the BIOS chip, which resides on the system board</a:t>
            </a:r>
          </a:p>
          <a:p>
            <a:pPr eaLnBrk="1" hangingPunct="1"/>
            <a:endParaRPr lang="en-US" sz="140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500" smtClean="0">
                <a:solidFill>
                  <a:srgbClr val="002060"/>
                </a:solidFill>
              </a:rPr>
              <a:t>The bootstrap’s primary functions are to test the computer’s hardware and to locate and load the operating system into RAM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BB98A-5801-4569-9F68-99DF0CE392D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4572000" cy="457200"/>
          </a:xfrm>
          <a:noFill/>
        </p:spPr>
        <p:txBody>
          <a:bodyPr/>
          <a:lstStyle/>
          <a:p>
            <a:pPr algn="l"/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Power-On Self Test (POST)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</a:rPr>
              <a:t>To test the computer’s hardware, the bootstrap program runs a program called power-on-self-test or POST.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The computer’s CPU checks itself first and then checks the computer’s system timer.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The POST checks the RAM by writing data to each RAM chip and then reading that data (any difference indicates a problem).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POST finds errors, it sends a message to the computer monitor.  If it can’t send to the monitor – it sends “beeps.”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The POST sends one beep, and the screen begins to display OS loading messages, once the computer has determined that the computer has passed the POST.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2622CA-5D14-44E0-B557-E792C4E6C9ED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4038600" cy="457200"/>
          </a:xfrm>
          <a:noFill/>
        </p:spPr>
        <p:txBody>
          <a:bodyPr/>
          <a:lstStyle/>
          <a:p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Motherboards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motherboard, also called the system board or main board, is the nerve center of the computer system.</a:t>
            </a:r>
          </a:p>
          <a:p>
            <a:pPr eaLnBrk="1" hangingPunct="1"/>
            <a:r>
              <a:rPr lang="en-US" sz="2400" smtClean="0"/>
              <a:t>Everything else in the system plugs into it, is controlled by it, and depends on it to communicate with other devices on the system.</a:t>
            </a:r>
          </a:p>
          <a:p>
            <a:pPr eaLnBrk="1" hangingPunct="1"/>
            <a:r>
              <a:rPr lang="en-US" sz="2400" smtClean="0">
                <a:solidFill>
                  <a:srgbClr val="002060"/>
                </a:solidFill>
              </a:rPr>
              <a:t>It houses the CPU, controller circuitry, the bus, RAM, expansion slots for additional boards, and ports for external devices.</a:t>
            </a:r>
          </a:p>
          <a:p>
            <a:pPr eaLnBrk="1" hangingPunct="1"/>
            <a:r>
              <a:rPr lang="en-US" sz="2400" smtClean="0"/>
              <a:t>In addition, it contains the CMOS, other ROM BIOS, and support chips providing varied functionality.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A4257-031B-4DBA-9CEE-D0ABA424BEF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172200"/>
            <a:ext cx="4572000" cy="457200"/>
          </a:xfrm>
          <a:noFill/>
        </p:spPr>
        <p:txBody>
          <a:bodyPr/>
          <a:lstStyle/>
          <a:p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Motherboards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 idx="1"/>
          </p:nvPr>
        </p:nvGraphicFramePr>
        <p:xfrm>
          <a:off x="1630363" y="1719263"/>
          <a:ext cx="5883275" cy="4411662"/>
        </p:xfrm>
        <a:graphic>
          <a:graphicData uri="http://schemas.openxmlformats.org/presentationml/2006/ole">
            <p:oleObj spid="_x0000_s1026" name="Photo Editor Photo" r:id="rId3" imgW="9754445" imgH="7315834" progId="MSPhotoEd.3">
              <p:embed/>
            </p:oleObj>
          </a:graphicData>
        </a:graphic>
      </p:graphicFrame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DE934-3E95-4127-B7E1-84B200788E46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0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172200"/>
            <a:ext cx="4572000" cy="457200"/>
          </a:xfrm>
          <a:noFill/>
        </p:spPr>
        <p:txBody>
          <a:bodyPr/>
          <a:lstStyle/>
          <a:p>
            <a:r>
              <a:rPr lang="en-US" altLang="en-US"/>
              <a:t>UNT in partnership with TEA, Copyright © 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mputer Maintenanc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opics of Discussion&amp;quot;&quot;/&gt;&lt;property id=&quot;20307&quot; value=&quot;287&quot;/&gt;&lt;/object&gt;&lt;object type=&quot;3&quot; unique_id=&quot;10006&quot;&gt;&lt;property id=&quot;20148&quot; value=&quot;5&quot;/&gt;&lt;property id=&quot;20300&quot; value=&quot;Slide 3 - &amp;quot;Topics of Discussion (cont.)&amp;quot;&quot;/&gt;&lt;property id=&quot;20307&quot; value=&quot;288&quot;/&gt;&lt;/object&gt;&lt;object type=&quot;3&quot; unique_id=&quot;10007&quot;&gt;&lt;property id=&quot;20148&quot; value=&quot;5&quot;/&gt;&lt;property id=&quot;20300&quot; value=&quot;Slide 4 - &amp;quot;Basic Functions of an Operating System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Basic Functions of an Operating System (Cont.)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Bootstrap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Power-On Self Test (POST)&amp;quot;&quot;/&gt;&lt;property id=&quot;20307&quot; value=&quot;260&quot;/&gt;&lt;/object&gt;&lt;object type=&quot;3&quot; unique_id=&quot;10011&quot;&gt;&lt;property id=&quot;20148&quot; value=&quot;5&quot;/&gt;&lt;property id=&quot;20300&quot; value=&quot;Slide 8 - &amp;quot;Motherboards&amp;quot;&quot;/&gt;&lt;property id=&quot;20307&quot; value=&quot;261&quot;/&gt;&lt;/object&gt;&lt;object type=&quot;3&quot; unique_id=&quot;10012&quot;&gt;&lt;property id=&quot;20148&quot; value=&quot;5&quot;/&gt;&lt;property id=&quot;20300&quot; value=&quot;Slide 9 - &amp;quot;Motherboards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Motherboard Form Factors&amp;quot;&quot;/&gt;&lt;property id=&quot;20307&quot; value=&quot;263&quot;/&gt;&lt;/object&gt;&lt;object type=&quot;3&quot; unique_id=&quot;10014&quot;&gt;&lt;property id=&quot;20148&quot; value=&quot;5&quot;/&gt;&lt;property id=&quot;20300&quot; value=&quot;Slide 11 - &amp;quot;Motherboard Form Factors (Cont.)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Motherboard Components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Central Processing Unit&amp;quot;&quot;/&gt;&lt;property id=&quot;20307&quot; value=&quot;266&quot;/&gt;&lt;/object&gt;&lt;object type=&quot;3&quot; unique_id=&quot;10017&quot;&gt;&lt;property id=&quot;20148&quot; value=&quot;5&quot;/&gt;&lt;property id=&quot;20300&quot; value=&quot;Slide 14 - &amp;quot;Control Unit&amp;quot;&quot;/&gt;&lt;property id=&quot;20307&quot; value=&quot;267&quot;/&gt;&lt;/object&gt;&lt;object type=&quot;3&quot; unique_id=&quot;10018&quot;&gt;&lt;property id=&quot;20148&quot; value=&quot;5&quot;/&gt;&lt;property id=&quot;20300&quot; value=&quot;Slide 15 - &amp;quot;Processor Speed&amp;quot;&quot;/&gt;&lt;property id=&quot;20307&quot; value=&quot;268&quot;/&gt;&lt;/object&gt;&lt;object type=&quot;3&quot; unique_id=&quot;10019&quot;&gt;&lt;property id=&quot;20148&quot; value=&quot;5&quot;/&gt;&lt;property id=&quot;20300&quot; value=&quot;Slide 16 - &amp;quot;Expansion Slots&amp;quot;&quot;/&gt;&lt;property id=&quot;20307&quot; value=&quot;269&quot;/&gt;&lt;/object&gt;&lt;object type=&quot;3&quot; unique_id=&quot;10020&quot;&gt;&lt;property id=&quot;20148&quot; value=&quot;5&quot;/&gt;&lt;property id=&quot;20300&quot; value=&quot;Slide 17 - &amp;quot;Monitors&amp;quot;&quot;/&gt;&lt;property id=&quot;20307&quot; value=&quot;270&quot;/&gt;&lt;/object&gt;&lt;object type=&quot;3&quot; unique_id=&quot;10021&quot;&gt;&lt;property id=&quot;20148&quot; value=&quot;5&quot;/&gt;&lt;property id=&quot;20300&quot; value=&quot;Slide 18 - &amp;quot;I/O Ports&amp;quot;&quot;/&gt;&lt;property id=&quot;20307&quot; value=&quot;271&quot;/&gt;&lt;/object&gt;&lt;object type=&quot;3&quot; unique_id=&quot;10022&quot;&gt;&lt;property id=&quot;20148&quot; value=&quot;5&quot;/&gt;&lt;property id=&quot;20300&quot; value=&quot;Slide 19 - &amp;quot;Serial Ports&amp;quot;&quot;/&gt;&lt;property id=&quot;20307&quot; value=&quot;272&quot;/&gt;&lt;/object&gt;&lt;object type=&quot;3&quot; unique_id=&quot;10023&quot;&gt;&lt;property id=&quot;20148&quot; value=&quot;5&quot;/&gt;&lt;property id=&quot;20300&quot; value=&quot;Slide 20 - &amp;quot;Parallel Ports&amp;quot;&quot;/&gt;&lt;property id=&quot;20307&quot; value=&quot;273&quot;/&gt;&lt;/object&gt;&lt;object type=&quot;3&quot; unique_id=&quot;10024&quot;&gt;&lt;property id=&quot;20148&quot; value=&quot;5&quot;/&gt;&lt;property id=&quot;20300&quot; value=&quot;Slide 21 - &amp;quot;PS/2 Ports&amp;quot;&quot;/&gt;&lt;property id=&quot;20307&quot; value=&quot;274&quot;/&gt;&lt;/object&gt;&lt;object type=&quot;3&quot; unique_id=&quot;10025&quot;&gt;&lt;property id=&quot;20148&quot; value=&quot;5&quot;/&gt;&lt;property id=&quot;20300&quot; value=&quot;Slide 22 - &amp;quot;EIDE and SCSI Controllers&amp;quot;&quot;/&gt;&lt;property id=&quot;20307&quot; value=&quot;275&quot;/&gt;&lt;/object&gt;&lt;object type=&quot;3&quot; unique_id=&quot;10026&quot;&gt;&lt;property id=&quot;20148&quot; value=&quot;5&quot;/&gt;&lt;property id=&quot;20300&quot; value=&quot;Slide 23 - &amp;quot;EIDE Controllers&amp;quot;&quot;/&gt;&lt;property id=&quot;20307&quot; value=&quot;276&quot;/&gt;&lt;/object&gt;&lt;object type=&quot;3&quot; unique_id=&quot;10027&quot;&gt;&lt;property id=&quot;20148&quot; value=&quot;5&quot;/&gt;&lt;property id=&quot;20300&quot; value=&quot;Slide 24 - &amp;quot;SCSI Controllers&amp;quot;&quot;/&gt;&lt;property id=&quot;20307&quot; value=&quot;277&quot;/&gt;&lt;/object&gt;&lt;object type=&quot;3&quot; unique_id=&quot;10028&quot;&gt;&lt;property id=&quot;20148&quot; value=&quot;5&quot;/&gt;&lt;property id=&quot;20300&quot; value=&quot;Slide 25 - &amp;quot;Hard Disk Drive&amp;quot;&quot;/&gt;&lt;property id=&quot;20307&quot; value=&quot;278&quot;/&gt;&lt;/object&gt;&lt;object type=&quot;3&quot; unique_id=&quot;10029&quot;&gt;&lt;property id=&quot;20148&quot; value=&quot;5&quot;/&gt;&lt;property id=&quot;20300&quot; value=&quot;Slide 26 - &amp;quot;Hard Disk Drive Components&amp;quot;&quot;/&gt;&lt;property id=&quot;20307&quot; value=&quot;279&quot;/&gt;&lt;/object&gt;&lt;object type=&quot;3&quot; unique_id=&quot;10030&quot;&gt;&lt;property id=&quot;20148&quot; value=&quot;5&quot;/&gt;&lt;property id=&quot;20300&quot; value=&quot;Slide 27 - &amp;quot;Interrupt Request&amp;quot;&quot;/&gt;&lt;property id=&quot;20307&quot; value=&quot;282&quot;/&gt;&lt;/object&gt;&lt;object type=&quot;3&quot; unique_id=&quot;10031&quot;&gt;&lt;property id=&quot;20148&quot; value=&quot;5&quot;/&gt;&lt;property id=&quot;20300&quot; value=&quot;Slide 28 - &amp;quot;Interrupt Request&amp;quot;&quot;/&gt;&lt;property id=&quot;20307&quot; value=&quot;283&quot;/&gt;&lt;/object&gt;&lt;object type=&quot;3&quot; unique_id=&quot;10032&quot;&gt;&lt;property id=&quot;20148&quot; value=&quot;5&quot;/&gt;&lt;property id=&quot;20300&quot; value=&quot;Slide 29 - &amp;quot;Interrupt Request&amp;quot;&quot;/&gt;&lt;property id=&quot;20307&quot; value=&quot;284&quot;/&gt;&lt;/object&gt;&lt;object type=&quot;3&quot; unique_id=&quot;10033&quot;&gt;&lt;property id=&quot;20148&quot; value=&quot;5&quot;/&gt;&lt;property id=&quot;20300&quot; value=&quot;Slide 30 - &amp;quot;I/O Address&amp;quot;&quot;/&gt;&lt;property id=&quot;20307&quot; value=&quot;285&quot;/&gt;&lt;/object&gt;&lt;object type=&quot;3&quot; unique_id=&quot;10034&quot;&gt;&lt;property id=&quot;20148&quot; value=&quot;5&quot;/&gt;&lt;property id=&quot;20300&quot; value=&quot;Slide 31 - &amp;quot;I/O Address&amp;quot;&quot;/&gt;&lt;property id=&quot;20307&quot; value=&quot;286&quot;/&gt;&lt;/object&gt;&lt;object type=&quot;3&quot; unique_id=&quot;10035&quot;&gt;&lt;property id=&quot;20148&quot; value=&quot;5&quot;/&gt;&lt;property id=&quot;20300&quot; value=&quot;Slide 32 - &amp;quot;Summary&amp;quot;&quot;/&gt;&lt;property id=&quot;20307&quot; value=&quot;289&quot;/&gt;&lt;/object&gt;&lt;object type=&quot;3&quot; unique_id=&quot;10036&quot;&gt;&lt;property id=&quot;20148&quot; value=&quot;5&quot;/&gt;&lt;property id=&quot;20300&quot; value=&quot;Slide 33 - &amp;quot;Summary (cont.)&amp;quot;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T theme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 theme</Template>
  <TotalTime>510</TotalTime>
  <Words>2283</Words>
  <Application>Microsoft Office PowerPoint</Application>
  <PresentationFormat>On-screen Show (4:3)</PresentationFormat>
  <Paragraphs>267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Wingdings</vt:lpstr>
      <vt:lpstr>Times New Roman</vt:lpstr>
      <vt:lpstr>IT theme</vt:lpstr>
      <vt:lpstr>Microsoft Photo Editor 3.0 Photo</vt:lpstr>
      <vt:lpstr>Computer Maintenance</vt:lpstr>
      <vt:lpstr>Topics of Discussion</vt:lpstr>
      <vt:lpstr>Topics of Discussion (cont.)</vt:lpstr>
      <vt:lpstr>Basic Functions of an Operating System</vt:lpstr>
      <vt:lpstr>Basic Functions of an Operating System (Cont.)</vt:lpstr>
      <vt:lpstr>Bootstrap</vt:lpstr>
      <vt:lpstr>Power-On Self Test (POST)</vt:lpstr>
      <vt:lpstr>Motherboards</vt:lpstr>
      <vt:lpstr>Motherboards</vt:lpstr>
      <vt:lpstr>Motherboard Form Factors</vt:lpstr>
      <vt:lpstr>Motherboard Form Factors (Cont.)</vt:lpstr>
      <vt:lpstr>Motherboard Components</vt:lpstr>
      <vt:lpstr>Central Processing Unit</vt:lpstr>
      <vt:lpstr>Control Unit</vt:lpstr>
      <vt:lpstr>Processor Speed</vt:lpstr>
      <vt:lpstr>Expansion Slots</vt:lpstr>
      <vt:lpstr>Monitors</vt:lpstr>
      <vt:lpstr>I/O Ports</vt:lpstr>
      <vt:lpstr>Serial Ports</vt:lpstr>
      <vt:lpstr>Parallel Ports</vt:lpstr>
      <vt:lpstr>PS/2 Ports</vt:lpstr>
      <vt:lpstr>EIDE and SCSI Controllers</vt:lpstr>
      <vt:lpstr>EIDE Controllers</vt:lpstr>
      <vt:lpstr>SCSI Controllers</vt:lpstr>
      <vt:lpstr>Hard Disk Drive</vt:lpstr>
      <vt:lpstr>Hard Disk Drive Components</vt:lpstr>
      <vt:lpstr>Interrupt Request</vt:lpstr>
      <vt:lpstr>Interrupt Request</vt:lpstr>
      <vt:lpstr>Interrupt Request</vt:lpstr>
      <vt:lpstr>I/O Address</vt:lpstr>
      <vt:lpstr>I/O Address</vt:lpstr>
      <vt:lpstr>Summary</vt:lpstr>
      <vt:lpstr>Summary (cont.)</vt:lpstr>
    </vt:vector>
  </TitlesOfParts>
  <Company>T&amp;I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Maintenance</dc:title>
  <dc:subject>Introduction to PCs</dc:subject>
  <dc:creator>Philo A. Bell</dc:creator>
  <cp:lastModifiedBy>Tracy</cp:lastModifiedBy>
  <cp:revision>46</cp:revision>
  <dcterms:created xsi:type="dcterms:W3CDTF">2003-03-13T02:51:49Z</dcterms:created>
  <dcterms:modified xsi:type="dcterms:W3CDTF">2011-01-15T18:56:58Z</dcterms:modified>
</cp:coreProperties>
</file>